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67" r:id="rId7"/>
    <p:sldId id="268" r:id="rId8"/>
    <p:sldId id="269" r:id="rId9"/>
    <p:sldId id="261" r:id="rId10"/>
    <p:sldId id="263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>
      <p:cViewPr>
        <p:scale>
          <a:sx n="80" d="100"/>
          <a:sy n="80" d="100"/>
        </p:scale>
        <p:origin x="-1662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20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2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32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88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62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93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77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3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56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67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49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93B9D-20FF-455D-ACBF-348EF5FEFFB7}" type="datetimeFigureOut">
              <a:rPr lang="en-US" smtClean="0"/>
              <a:t>11/5/2010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57E8A-92C6-47B7-BA67-80DA207485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4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file:///C:\Users\alice\Documents\music%20powerpoint\20_Spanish_Guitar_instrumental.wav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file:///C:\Users\alice\Documents\music%20powerpoint\20_Spanish_Guitar_instrumental.wav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alice\Downloads\thumb3_pdm_ocean_vie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" y="0"/>
            <a:ext cx="9144000" cy="689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1000" y="588185"/>
            <a:ext cx="345735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‘’</a:t>
            </a:r>
            <a:r>
              <a:rPr lang="en-US" sz="2800" dirty="0" err="1" smtClean="0"/>
              <a:t>Paseos</a:t>
            </a:r>
            <a:r>
              <a:rPr lang="en-US" sz="2800" dirty="0" smtClean="0"/>
              <a:t> Del </a:t>
            </a:r>
            <a:r>
              <a:rPr lang="en-US" sz="2800" dirty="0" err="1" smtClean="0"/>
              <a:t>Atlantico</a:t>
            </a:r>
            <a:r>
              <a:rPr lang="en-US" sz="2800" dirty="0" smtClean="0"/>
              <a:t>”</a:t>
            </a:r>
          </a:p>
          <a:p>
            <a:r>
              <a:rPr lang="en-US" sz="2800" i="1" dirty="0" smtClean="0"/>
              <a:t>The Enchanted Island</a:t>
            </a:r>
          </a:p>
          <a:p>
            <a:r>
              <a:rPr lang="en-US" sz="2800" dirty="0" smtClean="0"/>
              <a:t>Aguadilla, Puerto Rico</a:t>
            </a:r>
            <a:endParaRPr lang="en-US" sz="2800" dirty="0"/>
          </a:p>
        </p:txBody>
      </p:sp>
      <p:pic>
        <p:nvPicPr>
          <p:cNvPr id="2" name="bebe_musica_de_relajacion_-_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152400"/>
            <a:ext cx="609600" cy="609600"/>
          </a:xfrm>
          <a:prstGeom prst="rect">
            <a:avLst/>
          </a:prstGeom>
        </p:spPr>
      </p:pic>
      <p:pic>
        <p:nvPicPr>
          <p:cNvPr id="3" name="20_Spanish_Guitar_instrumental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67600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7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5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010" dirty="0">
                <a:solidFill>
                  <a:srgbClr val="BBFAFF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Rockwell"/>
              </a:rPr>
              <a:t>Property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 smtClean="0">
                <a:solidFill>
                  <a:prstClr val="white"/>
                </a:solidFill>
                <a:latin typeface="Rockwell"/>
              </a:rPr>
              <a:t>Faces the #2 major highway </a:t>
            </a: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 smtClean="0">
                <a:solidFill>
                  <a:prstClr val="white"/>
                </a:solidFill>
                <a:latin typeface="Rockwell"/>
              </a:rPr>
              <a:t>Close to retail store and malls</a:t>
            </a: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 smtClean="0">
                <a:solidFill>
                  <a:prstClr val="white"/>
                </a:solidFill>
                <a:latin typeface="Rockwell"/>
              </a:rPr>
              <a:t>Segregated into 2 lots (4.47 &amp; 32.82 </a:t>
            </a:r>
            <a:r>
              <a:rPr lang="en-US" sz="3600" dirty="0" err="1" smtClean="0">
                <a:solidFill>
                  <a:prstClr val="white"/>
                </a:solidFill>
                <a:latin typeface="Rockwell"/>
              </a:rPr>
              <a:t>cds</a:t>
            </a:r>
            <a:r>
              <a:rPr lang="en-US" sz="3600" dirty="0" smtClean="0">
                <a:solidFill>
                  <a:prstClr val="white"/>
                </a:solidFill>
                <a:latin typeface="Rockwell"/>
              </a:rPr>
              <a:t>) </a:t>
            </a: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Access to Three Major </a:t>
            </a:r>
            <a:r>
              <a:rPr lang="en-US" sz="3600" dirty="0" smtClean="0">
                <a:solidFill>
                  <a:prstClr val="white"/>
                </a:solidFill>
                <a:latin typeface="Rockwell"/>
              </a:rPr>
              <a:t>Internationals Airports</a:t>
            </a: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Close to Major Universities 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</a:pPr>
            <a:r>
              <a:rPr lang="en-US" sz="3600" u="sng" dirty="0">
                <a:solidFill>
                  <a:prstClr val="white"/>
                </a:solidFill>
                <a:latin typeface="Rockwell"/>
              </a:rPr>
              <a:t>Possible Project Developments</a:t>
            </a:r>
            <a:r>
              <a:rPr lang="en-US" sz="3600" dirty="0">
                <a:solidFill>
                  <a:prstClr val="white"/>
                </a:solidFill>
                <a:latin typeface="Rockwell"/>
              </a:rPr>
              <a:t>: Hotels, Casinos, Retail </a:t>
            </a:r>
            <a:r>
              <a:rPr lang="en-US" sz="3600" dirty="0" err="1">
                <a:solidFill>
                  <a:prstClr val="white"/>
                </a:solidFill>
                <a:latin typeface="Rockwell"/>
              </a:rPr>
              <a:t>Businesses,Condo</a:t>
            </a:r>
            <a:r>
              <a:rPr lang="en-US" sz="3600" dirty="0">
                <a:solidFill>
                  <a:prstClr val="white"/>
                </a:solidFill>
                <a:latin typeface="Rockwell"/>
              </a:rPr>
              <a:t>-Hotels, Resorts, Residential </a:t>
            </a:r>
            <a:r>
              <a:rPr lang="en-US" sz="3600" dirty="0" smtClean="0">
                <a:solidFill>
                  <a:prstClr val="white"/>
                </a:solidFill>
                <a:latin typeface="Rockwell"/>
              </a:rPr>
              <a:t>Gated or Non- gated Communities</a:t>
            </a: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1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40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lice\Pictures\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29591" y="1720334"/>
            <a:ext cx="365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Paseos</a:t>
            </a:r>
            <a:r>
              <a:rPr lang="en-US" sz="2400" dirty="0" smtClean="0">
                <a:solidFill>
                  <a:srgbClr val="FFFF00"/>
                </a:solidFill>
              </a:rPr>
              <a:t> Del </a:t>
            </a:r>
            <a:r>
              <a:rPr lang="en-US" sz="2400" dirty="0" err="1" smtClean="0">
                <a:solidFill>
                  <a:srgbClr val="FFFF00"/>
                </a:solidFill>
              </a:rPr>
              <a:t>Atlantico</a:t>
            </a:r>
            <a:r>
              <a:rPr lang="en-US" sz="2400" dirty="0" smtClean="0">
                <a:solidFill>
                  <a:srgbClr val="FFFF00"/>
                </a:solidFill>
              </a:rPr>
              <a:t> Project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4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7200"/>
            <a:ext cx="914400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2400" dirty="0">
                <a:solidFill>
                  <a:srgbClr val="0BD0D9"/>
                </a:solidFill>
                <a:latin typeface="Arial" charset="0"/>
              </a:rPr>
              <a:t>Size</a:t>
            </a:r>
            <a:r>
              <a:rPr lang="en-US" sz="2400" dirty="0">
                <a:solidFill>
                  <a:srgbClr val="FFFFFF"/>
                </a:solidFill>
                <a:latin typeface="Arial" charset="0"/>
              </a:rPr>
              <a:t> -	    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37.3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</a:rPr>
              <a:t>Cuerdas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 or 36.2 Acres.</a:t>
            </a:r>
            <a:endParaRPr lang="en-US" sz="24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2400" dirty="0">
                <a:solidFill>
                  <a:srgbClr val="0BD0D9"/>
                </a:solidFill>
                <a:latin typeface="Arial" charset="0"/>
              </a:rPr>
              <a:t>Zoning</a:t>
            </a:r>
            <a:r>
              <a:rPr lang="en-US" sz="2400" dirty="0">
                <a:solidFill>
                  <a:srgbClr val="FFFFFF"/>
                </a:solidFill>
                <a:latin typeface="Arial" charset="0"/>
              </a:rPr>
              <a:t> -	    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Agriculture ( can be changed easily)</a:t>
            </a:r>
            <a:endParaRPr lang="en-US" sz="24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2400" dirty="0">
                <a:solidFill>
                  <a:srgbClr val="0BD0D9"/>
                </a:solidFill>
                <a:latin typeface="Arial" charset="0"/>
              </a:rPr>
              <a:t>Permits</a:t>
            </a:r>
            <a:r>
              <a:rPr lang="en-US" sz="24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–</a:t>
            </a:r>
            <a:r>
              <a:rPr lang="en-US" sz="2400" dirty="0">
                <a:solidFill>
                  <a:srgbClr val="FFFFFF"/>
                </a:solidFill>
                <a:latin typeface="Arial" charset="0"/>
              </a:rPr>
              <a:t>	   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 The Planning and Project Administration office of 		     the Municipality of Aguadilla has endorsed the 		     development proposal of 260 residences and 		     49,000 square feet of commercial area and 			     has named it “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</a:rPr>
              <a:t>Paseos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 del </a:t>
            </a:r>
            <a:r>
              <a:rPr lang="en-US" sz="2400" dirty="0" err="1" smtClean="0">
                <a:solidFill>
                  <a:srgbClr val="FFFFFF"/>
                </a:solidFill>
                <a:latin typeface="Arial" charset="0"/>
              </a:rPr>
              <a:t>Atlantico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”.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2400" dirty="0">
                <a:solidFill>
                  <a:srgbClr val="FFFFFF"/>
                </a:solidFill>
                <a:latin typeface="Arial" charset="0"/>
              </a:rPr>
              <a:t>	 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2400" dirty="0" smtClean="0">
                <a:solidFill>
                  <a:srgbClr val="0BD0D9"/>
                </a:solidFill>
                <a:latin typeface="Arial" charset="0"/>
              </a:rPr>
              <a:t>Actual </a:t>
            </a:r>
            <a:r>
              <a:rPr lang="en-US" sz="2400" dirty="0">
                <a:solidFill>
                  <a:srgbClr val="0BD0D9"/>
                </a:solidFill>
                <a:latin typeface="Arial" charset="0"/>
              </a:rPr>
              <a:t>Use</a:t>
            </a:r>
            <a:r>
              <a:rPr lang="en-US" sz="2400" dirty="0">
                <a:solidFill>
                  <a:srgbClr val="FFFFFF"/>
                </a:solidFill>
                <a:latin typeface="Arial" charset="0"/>
              </a:rPr>
              <a:t> -  Vacant – raw land.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2400" dirty="0">
                <a:solidFill>
                  <a:srgbClr val="0BD0D9"/>
                </a:solidFill>
                <a:latin typeface="Arial" charset="0"/>
              </a:rPr>
              <a:t>Best Use </a:t>
            </a:r>
            <a:r>
              <a:rPr lang="en-US" sz="2400" dirty="0">
                <a:solidFill>
                  <a:srgbClr val="FFFFFF"/>
                </a:solidFill>
                <a:latin typeface="Arial" charset="0"/>
              </a:rPr>
              <a:t>-</a:t>
            </a:r>
            <a:r>
              <a:rPr lang="en-US" sz="2400" dirty="0">
                <a:solidFill>
                  <a:srgbClr val="0BD0D9"/>
                </a:solidFill>
                <a:latin typeface="Arial" charset="0"/>
              </a:rPr>
              <a:t>     </a:t>
            </a:r>
            <a:r>
              <a:rPr lang="en-US" sz="2400" dirty="0" smtClean="0">
                <a:solidFill>
                  <a:srgbClr val="FFFFFF"/>
                </a:solidFill>
                <a:latin typeface="Arial" charset="0"/>
              </a:rPr>
              <a:t>Residential, Commercial, Selective development</a:t>
            </a:r>
            <a:r>
              <a:rPr lang="en-US" sz="2400" dirty="0">
                <a:solidFill>
                  <a:srgbClr val="FFFFFF"/>
                </a:solidFill>
                <a:latin typeface="Arial" charset="0"/>
              </a:rPr>
              <a:t>.</a:t>
            </a: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endParaRPr lang="en-US" sz="2400" dirty="0">
              <a:solidFill>
                <a:srgbClr val="FFFFFF"/>
              </a:solidFill>
              <a:latin typeface="Arial" charset="0"/>
            </a:endParaRPr>
          </a:p>
          <a:p>
            <a:pPr marL="711193" lvl="1" indent="-342900">
              <a:lnSpc>
                <a:spcPct val="95000"/>
              </a:lnSpc>
              <a:spcBef>
                <a:spcPct val="0"/>
              </a:spcBef>
              <a:buClr>
                <a:srgbClr val="FFFFFF"/>
              </a:buClr>
              <a:buSzPct val="90000"/>
              <a:defRPr/>
            </a:pPr>
            <a:r>
              <a:rPr lang="en-US" sz="2400" dirty="0">
                <a:solidFill>
                  <a:srgbClr val="0BD0D9"/>
                </a:solidFill>
                <a:latin typeface="Arial" charset="0"/>
              </a:rPr>
              <a:t>Facilities  </a:t>
            </a:r>
            <a:r>
              <a:rPr lang="en-US" sz="2400" dirty="0">
                <a:solidFill>
                  <a:srgbClr val="FFFFFF"/>
                </a:solidFill>
                <a:latin typeface="Arial" charset="0"/>
              </a:rPr>
              <a:t>-     Adjacent to the property.</a:t>
            </a:r>
          </a:p>
        </p:txBody>
      </p:sp>
    </p:spTree>
    <p:extLst>
      <p:ext uri="{BB962C8B-B14F-4D97-AF65-F5344CB8AC3E}">
        <p14:creationId xmlns:p14="http://schemas.microsoft.com/office/powerpoint/2010/main" val="178197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670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7234"/>
          <a:stretch/>
        </p:blipFill>
        <p:spPr bwMode="auto">
          <a:xfrm rot="5400000">
            <a:off x="-427512" y="427511"/>
            <a:ext cx="9982199" cy="912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7577" y="6362137"/>
            <a:ext cx="18765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Survey plan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5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88027" y="-1155370"/>
            <a:ext cx="6858000" cy="91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00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81104" y="-1181101"/>
            <a:ext cx="6857998" cy="922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871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Government development bank – (GDB)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Owners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 Private Banks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  <a:defRPr/>
            </a:pP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  <a:defRPr/>
            </a:pP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  <a:defRPr/>
            </a:pPr>
            <a:r>
              <a:rPr lang="en-US" sz="3600" dirty="0">
                <a:solidFill>
                  <a:prstClr val="white"/>
                </a:solidFill>
                <a:latin typeface="Rockwell"/>
              </a:rPr>
              <a:t>PRICE AVAILABLE UPON REQUEST</a:t>
            </a:r>
          </a:p>
          <a:p>
            <a:pPr marL="323850" lvl="0" indent="-32385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Font typeface="Wingdings 2" pitchFamily="18" charset="2"/>
              <a:buChar char=""/>
              <a:defRPr/>
            </a:pP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Clr>
                <a:srgbClr val="0F6FC6"/>
              </a:buClr>
              <a:buSzPct val="70000"/>
              <a:buNone/>
              <a:defRPr/>
            </a:pPr>
            <a:endParaRPr lang="en-US" sz="3600" dirty="0">
              <a:solidFill>
                <a:prstClr val="white"/>
              </a:solidFill>
              <a:latin typeface="Rockwell"/>
            </a:endParaRPr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28600"/>
            <a:ext cx="8345487" cy="141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7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90</Words>
  <Application>Microsoft Office PowerPoint</Application>
  <PresentationFormat>On-screen Show (4:3)</PresentationFormat>
  <Paragraphs>30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Property Features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</dc:creator>
  <cp:lastModifiedBy>Alice</cp:lastModifiedBy>
  <cp:revision>27</cp:revision>
  <dcterms:created xsi:type="dcterms:W3CDTF">2010-10-24T18:54:36Z</dcterms:created>
  <dcterms:modified xsi:type="dcterms:W3CDTF">2010-11-05T17:56:27Z</dcterms:modified>
</cp:coreProperties>
</file>