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76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2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6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6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9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2E43B-CD49-4C93-BE41-3CA9B9A16A39}" type="datetimeFigureOut">
              <a:rPr lang="en-US" smtClean="0"/>
              <a:t>11/10/2010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BD5B8-80C7-4053-8F7D-3ED5971D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1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file:///C:\Users\alice\Documents\music%20powerpoint\Armik_-_Barcelona_Sunsets.wav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file:///C:\Users\alice\Documents\music%20powerpoint\Armik_-_Barcelona_Sunsets.wa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14026"/>
            <a:ext cx="416293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Barrio </a:t>
            </a:r>
            <a:r>
              <a:rPr lang="en-US" sz="3200" dirty="0" err="1" smtClean="0">
                <a:solidFill>
                  <a:srgbClr val="FF0000"/>
                </a:solidFill>
              </a:rPr>
              <a:t>Maleza</a:t>
            </a:r>
            <a:r>
              <a:rPr lang="en-US" sz="3200" dirty="0" smtClean="0">
                <a:solidFill>
                  <a:srgbClr val="FF0000"/>
                </a:solidFill>
              </a:rPr>
              <a:t> Alta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‘’The Enchanted Island’’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Aguadilla, Puerto Rico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Armik_-_Barcelona_Sunse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7067" y="914400"/>
            <a:ext cx="609600" cy="609600"/>
          </a:xfrm>
          <a:prstGeom prst="rect">
            <a:avLst/>
          </a:prstGeom>
        </p:spPr>
      </p:pic>
      <p:pic>
        <p:nvPicPr>
          <p:cNvPr id="6" name="Armik_-_Barcelona_Sunsets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3200" y="33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10" dirty="0">
                <a:solidFill>
                  <a:srgbClr val="BBFAFF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Rockwell"/>
              </a:rPr>
              <a:t>Property Features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180 degrees beautiful ocean view from the property cliff, 200 feet above sea level.</a:t>
            </a: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Access 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to Three Major </a:t>
            </a: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Airports- 5 minutes to Ramey Base airport.</a:t>
            </a: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Close to Major Universities 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u="sng" dirty="0">
                <a:solidFill>
                  <a:srgbClr val="FFFFFF"/>
                </a:solidFill>
                <a:latin typeface="Rockwell"/>
              </a:rPr>
              <a:t>Possible Project Developments</a:t>
            </a:r>
            <a:r>
              <a:rPr lang="en-US" sz="3600" dirty="0">
                <a:solidFill>
                  <a:srgbClr val="FFFFFF"/>
                </a:solidFill>
                <a:latin typeface="Rockwell"/>
              </a:rPr>
              <a:t>: Hotels, Casinos, Retail Businesses, Condo-Hotels, Resorts, Residential Gated Communities…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3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0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15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81000"/>
            <a:ext cx="9220200" cy="52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endParaRPr lang="en-US" sz="2970" dirty="0">
              <a:solidFill>
                <a:srgbClr val="0BD0D9"/>
              </a:solidFill>
              <a:latin typeface="Arial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0"/>
            <a:ext cx="9144000" cy="6971724"/>
          </a:xfrm>
        </p:spPr>
        <p:txBody>
          <a:bodyPr>
            <a:normAutofit/>
          </a:bodyPr>
          <a:lstStyle/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r>
              <a:rPr lang="en-US" sz="2700" dirty="0">
                <a:solidFill>
                  <a:srgbClr val="0BD0D9"/>
                </a:solidFill>
                <a:latin typeface="Arial" charset="0"/>
              </a:rPr>
              <a:t>Size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 -	         The property is 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2.5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“</a:t>
            </a:r>
            <a:r>
              <a:rPr lang="en-US" sz="2500" dirty="0" err="1">
                <a:solidFill>
                  <a:srgbClr val="FFFFFF"/>
                </a:solidFill>
                <a:latin typeface="Arial" charset="0"/>
              </a:rPr>
              <a:t>cuerdas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”                                               		         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( approximately 3  acres). 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 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endParaRPr lang="en-US" sz="25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r>
              <a:rPr lang="en-US" sz="2700" dirty="0">
                <a:solidFill>
                  <a:srgbClr val="0BD0D9"/>
                </a:solidFill>
                <a:latin typeface="Arial" charset="0"/>
              </a:rPr>
              <a:t>Dimensions</a:t>
            </a:r>
            <a:r>
              <a:rPr lang="en-US" sz="2500" dirty="0">
                <a:solidFill>
                  <a:srgbClr val="0BD0D9"/>
                </a:solidFill>
                <a:latin typeface="Arial" charset="0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-   The length is 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723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feet x width 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137 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feet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.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endParaRPr lang="en-US" sz="25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r>
              <a:rPr lang="en-US" sz="2700" dirty="0">
                <a:solidFill>
                  <a:srgbClr val="0BD0D9"/>
                </a:solidFill>
                <a:latin typeface="Arial" charset="0"/>
              </a:rPr>
              <a:t>Zoning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 -	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         Residential 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endParaRPr lang="en-US" sz="25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r>
              <a:rPr lang="en-US" sz="2700" dirty="0">
                <a:solidFill>
                  <a:srgbClr val="0BD0D9"/>
                </a:solidFill>
                <a:latin typeface="Arial" charset="0"/>
              </a:rPr>
              <a:t>Permits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 -          None at the moment.  As of January 2010,   		         </a:t>
            </a:r>
            <a:r>
              <a:rPr lang="en-US" sz="2500" dirty="0" smtClean="0">
                <a:solidFill>
                  <a:srgbClr val="FFFFFF"/>
                </a:solidFill>
                <a:latin typeface="Arial" charset="0"/>
              </a:rPr>
              <a:t>a 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new law was approved to streamline and       		         expedite the permit process.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endParaRPr lang="en-US" sz="25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r>
              <a:rPr lang="en-US" sz="2500" dirty="0">
                <a:solidFill>
                  <a:srgbClr val="0BD0D9">
                    <a:lumMod val="60000"/>
                    <a:lumOff val="40000"/>
                  </a:srgbClr>
                </a:solidFill>
                <a:latin typeface="Arial" charset="0"/>
              </a:rPr>
              <a:t>Actual use 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-      Vacant – raw land.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endParaRPr lang="en-US" sz="25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r>
              <a:rPr lang="en-US" sz="2500" dirty="0">
                <a:solidFill>
                  <a:srgbClr val="0BD0D9">
                    <a:lumMod val="60000"/>
                    <a:lumOff val="40000"/>
                  </a:srgbClr>
                </a:solidFill>
                <a:latin typeface="Arial" charset="0"/>
              </a:rPr>
              <a:t>Best use 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-         Tourist – residential development.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endParaRPr lang="en-US" sz="25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buNone/>
              <a:defRPr/>
            </a:pPr>
            <a:r>
              <a:rPr lang="en-US" sz="2500" dirty="0">
                <a:solidFill>
                  <a:srgbClr val="0BD0D9">
                    <a:lumMod val="60000"/>
                    <a:lumOff val="40000"/>
                  </a:srgbClr>
                </a:solidFill>
                <a:latin typeface="Arial" charset="0"/>
              </a:rPr>
              <a:t>Facilities</a:t>
            </a:r>
            <a:r>
              <a:rPr lang="en-US" sz="2500" dirty="0">
                <a:solidFill>
                  <a:srgbClr val="FFFFFF"/>
                </a:solidFill>
                <a:latin typeface="Arial" charset="0"/>
              </a:rPr>
              <a:t>-          Adjacent to the property.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lice\AppData\Local\Microsoft\Windows\Temporary Internet Files\Low\Content.IE5\4YW1TI6C\PR_TRENCH_MILWAUKEE_DEE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58"/>
            <a:ext cx="4176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09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0BD0D9">
                    <a:lumMod val="20000"/>
                    <a:lumOff val="80000"/>
                  </a:srgbClr>
                </a:solidFill>
                <a:latin typeface="Times New Roman" charset="0"/>
                <a:ea typeface="+mn-ea"/>
                <a:cs typeface="Arial" charset="0"/>
              </a:rPr>
              <a:t/>
            </a:r>
            <a:br>
              <a:rPr lang="en-US" sz="5400" dirty="0" smtClean="0">
                <a:solidFill>
                  <a:srgbClr val="0BD0D9">
                    <a:lumMod val="20000"/>
                    <a:lumOff val="80000"/>
                  </a:srgbClr>
                </a:solidFill>
                <a:latin typeface="Times New Roman" charset="0"/>
                <a:ea typeface="+mn-ea"/>
                <a:cs typeface="Arial" charset="0"/>
              </a:rPr>
            </a:br>
            <a:r>
              <a:rPr lang="en-US" sz="5400" dirty="0" smtClean="0">
                <a:solidFill>
                  <a:srgbClr val="0BD0D9">
                    <a:lumMod val="20000"/>
                    <a:lumOff val="80000"/>
                  </a:srgbClr>
                </a:solidFill>
                <a:latin typeface="Times New Roman" charset="0"/>
                <a:ea typeface="+mn-ea"/>
                <a:cs typeface="Arial" charset="0"/>
              </a:rPr>
              <a:t>PORTA </a:t>
            </a:r>
            <a:r>
              <a:rPr lang="en-US" sz="5400" dirty="0">
                <a:solidFill>
                  <a:srgbClr val="0BD0D9">
                    <a:lumMod val="20000"/>
                    <a:lumOff val="80000"/>
                  </a:srgbClr>
                </a:solidFill>
                <a:latin typeface="Times New Roman" charset="0"/>
                <a:ea typeface="+mn-ea"/>
                <a:cs typeface="Arial" charset="0"/>
              </a:rPr>
              <a:t>DEL </a:t>
            </a:r>
            <a:r>
              <a:rPr lang="en-US" sz="5400" dirty="0" smtClean="0">
                <a:solidFill>
                  <a:srgbClr val="0BD0D9">
                    <a:lumMod val="20000"/>
                    <a:lumOff val="80000"/>
                  </a:srgbClr>
                </a:solidFill>
                <a:latin typeface="Times New Roman" charset="0"/>
                <a:ea typeface="+mn-ea"/>
                <a:cs typeface="Arial" charset="0"/>
              </a:rPr>
              <a:t>SOL </a:t>
            </a:r>
            <a:br>
              <a:rPr lang="en-US" sz="5400" dirty="0" smtClean="0">
                <a:solidFill>
                  <a:srgbClr val="0BD0D9">
                    <a:lumMod val="20000"/>
                    <a:lumOff val="80000"/>
                  </a:srgbClr>
                </a:solidFill>
                <a:latin typeface="Times New Roman" charset="0"/>
                <a:ea typeface="+mn-ea"/>
                <a:cs typeface="Arial" charset="0"/>
              </a:rPr>
            </a:br>
            <a:r>
              <a:rPr lang="en-US" sz="5400" dirty="0" smtClean="0">
                <a:solidFill>
                  <a:srgbClr val="0BD0D9">
                    <a:lumMod val="20000"/>
                    <a:lumOff val="80000"/>
                  </a:srgbClr>
                </a:solidFill>
                <a:latin typeface="Times New Roman" charset="0"/>
                <a:ea typeface="+mn-ea"/>
                <a:cs typeface="Arial" charset="0"/>
              </a:rPr>
              <a:t>Tax Incentives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Up to 90% exemption on income tax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Up to 90% exemption on property tax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Up to 100% exemption on construction     tax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Up to 100% exemption on municipal tax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Up to 100% exemption on excise tax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110" dirty="0">
                <a:solidFill>
                  <a:srgbClr val="DBF5F9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Rockwell"/>
              </a:rPr>
              <a:t>FINANCING  AVAILABLE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Government development bank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Owners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Private Banks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PRICE AVAILABLE UPON REQUEST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>
                <a:solidFill>
                  <a:srgbClr val="DBF5F9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Rockwell"/>
              </a:rPr>
              <a:t>COMPARABLES</a:t>
            </a:r>
            <a:r>
              <a:rPr lang="en-US" sz="4600" dirty="0">
                <a:solidFill>
                  <a:srgbClr val="DBF5F9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Rockwell"/>
              </a:rPr>
              <a:t/>
            </a:r>
            <a:br>
              <a:rPr lang="en-US" sz="4600" dirty="0">
                <a:solidFill>
                  <a:srgbClr val="DBF5F9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Rockwell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 err="1">
                <a:solidFill>
                  <a:prstClr val="white"/>
                </a:solidFill>
                <a:latin typeface="Rockwell"/>
              </a:rPr>
              <a:t>Joyuda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  7 acres - $5M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ckwell"/>
              </a:rPr>
              <a:t>Combate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 6.3 acres - $3.5M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La </a:t>
            </a:r>
            <a:r>
              <a:rPr lang="en-US" sz="3600" dirty="0" err="1">
                <a:solidFill>
                  <a:prstClr val="white"/>
                </a:solidFill>
                <a:latin typeface="Rockwell"/>
              </a:rPr>
              <a:t>Parguera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  4,482 meters - $120K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ckwell"/>
              </a:rPr>
              <a:t>Cabo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ckwell"/>
              </a:rPr>
              <a:t>Rojo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  .61 acres - $1.8M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Rio Mar Beach 10.76 acres - $23.7M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Rio Mar Beach  4.55 acres - $13.6M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Rio Mar Beach  .96 acres - $2.4M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Rio Mar Beach  6.12 acres - $18.5M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ckwell"/>
              </a:rPr>
              <a:t>Santurce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  .23 acres - $1.3M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6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49399" y="5715000"/>
            <a:ext cx="9876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Cambate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33 miles to</a:t>
            </a:r>
          </a:p>
          <a:p>
            <a:r>
              <a:rPr lang="en-US" sz="1400" dirty="0" smtClean="0"/>
              <a:t> Aguadilla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615757" y="5239434"/>
            <a:ext cx="1586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Rio mar beach</a:t>
            </a:r>
          </a:p>
          <a:p>
            <a:r>
              <a:rPr lang="en-US" dirty="0" smtClean="0"/>
              <a:t>96 to Aguadilla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79068" y="1676400"/>
            <a:ext cx="1216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Santurce</a:t>
            </a:r>
            <a:r>
              <a:rPr lang="en-US" dirty="0" smtClean="0"/>
              <a:t> </a:t>
            </a:r>
          </a:p>
          <a:p>
            <a:r>
              <a:rPr lang="en-US" dirty="0" smtClean="0"/>
              <a:t>77 miles to</a:t>
            </a:r>
          </a:p>
          <a:p>
            <a:r>
              <a:rPr lang="en-US" dirty="0" smtClean="0"/>
              <a:t> Aguadilla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49399" y="4326888"/>
            <a:ext cx="10277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Cabo</a:t>
            </a:r>
            <a:r>
              <a:rPr lang="en-US" sz="1400" dirty="0" smtClean="0"/>
              <a:t> </a:t>
            </a:r>
            <a:r>
              <a:rPr lang="en-US" sz="1400" dirty="0" err="1" smtClean="0"/>
              <a:t>Rojo</a:t>
            </a:r>
            <a:endParaRPr lang="en-US" sz="1400" dirty="0" smtClean="0"/>
          </a:p>
          <a:p>
            <a:r>
              <a:rPr lang="en-US" sz="1400" dirty="0" smtClean="0"/>
              <a:t>26 miles to </a:t>
            </a:r>
          </a:p>
          <a:p>
            <a:r>
              <a:rPr lang="en-US" sz="1400" dirty="0" smtClean="0"/>
              <a:t>Aguadilla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-49399" y="3576935"/>
            <a:ext cx="10950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Joyuda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22 miles</a:t>
            </a:r>
          </a:p>
          <a:p>
            <a:r>
              <a:rPr lang="en-US" sz="1400" dirty="0" smtClean="0"/>
              <a:t> to Aguadilla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14899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SITE</a:t>
            </a:r>
          </a:p>
          <a:p>
            <a:r>
              <a:rPr lang="en-US" dirty="0" smtClean="0"/>
              <a:t>Aguadilla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4955" y="6084332"/>
            <a:ext cx="170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 </a:t>
            </a:r>
            <a:r>
              <a:rPr lang="en-US" sz="1400" dirty="0" err="1" smtClean="0"/>
              <a:t>Parguera</a:t>
            </a:r>
            <a:endParaRPr lang="en-US" sz="1400" dirty="0" smtClean="0"/>
          </a:p>
          <a:p>
            <a:r>
              <a:rPr lang="en-US" sz="1400" dirty="0" smtClean="0"/>
              <a:t>32 miles to Aguadilla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745538" y="1355045"/>
            <a:ext cx="3652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Comparable to </a:t>
            </a:r>
            <a:r>
              <a:rPr lang="en-US" sz="2400" dirty="0" smtClean="0">
                <a:solidFill>
                  <a:srgbClr val="FF0000"/>
                </a:solidFill>
              </a:rPr>
              <a:t>site</a:t>
            </a:r>
            <a:r>
              <a:rPr lang="en-US" sz="2400" dirty="0" smtClean="0"/>
              <a:t> distance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4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247</Words>
  <Application>Microsoft Office PowerPoint</Application>
  <PresentationFormat>On-screen Show (4:3)</PresentationFormat>
  <Paragraphs>63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PORTA DEL SOL  Tax Incentives </vt:lpstr>
      <vt:lpstr>FINANCING  AVAILABLE </vt:lpstr>
      <vt:lpstr>COMPARABLES </vt:lpstr>
      <vt:lpstr>PowerPoint Presentation</vt:lpstr>
      <vt:lpstr>Property Features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</dc:creator>
  <cp:lastModifiedBy>Alice</cp:lastModifiedBy>
  <cp:revision>15</cp:revision>
  <dcterms:created xsi:type="dcterms:W3CDTF">2010-11-05T18:37:23Z</dcterms:created>
  <dcterms:modified xsi:type="dcterms:W3CDTF">2010-11-11T22:02:11Z</dcterms:modified>
</cp:coreProperties>
</file>